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7" r:id="rId5"/>
    <p:sldId id="276" r:id="rId6"/>
    <p:sldId id="259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6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1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1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88B2-BEA8-CD4B-AED8-DAEE2BE5BE5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B676-8603-E642-803D-F5E80C64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857" y="2130425"/>
            <a:ext cx="8726713" cy="1470025"/>
          </a:xfrm>
        </p:spPr>
        <p:txBody>
          <a:bodyPr/>
          <a:lstStyle/>
          <a:p>
            <a:r>
              <a:rPr lang="en-US" dirty="0"/>
              <a:t>World War II and the Grand Alliance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0079"/>
            <a:ext cx="8229600" cy="1143000"/>
          </a:xfrm>
        </p:spPr>
        <p:txBody>
          <a:bodyPr/>
          <a:lstStyle/>
          <a:p>
            <a:r>
              <a:rPr lang="en-US" dirty="0"/>
              <a:t>World War II: UK, US, and USSR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" y="1072922"/>
            <a:ext cx="8744857" cy="5053242"/>
          </a:xfrm>
        </p:spPr>
        <p:txBody>
          <a:bodyPr/>
          <a:lstStyle/>
          <a:p>
            <a:r>
              <a:rPr lang="en-US" dirty="0"/>
              <a:t>Britain declared war on Germany Sept. 3 1939</a:t>
            </a:r>
          </a:p>
          <a:p>
            <a:r>
              <a:rPr lang="en-US" dirty="0"/>
              <a:t>Operation Barbarossa June 22 1941</a:t>
            </a:r>
          </a:p>
          <a:p>
            <a:r>
              <a:rPr lang="en-US" dirty="0"/>
              <a:t>US declared war on Japan Dec. 8 1941</a:t>
            </a:r>
          </a:p>
          <a:p>
            <a:endParaRPr lang="en-US" dirty="0"/>
          </a:p>
          <a:p>
            <a:r>
              <a:rPr lang="en-US" dirty="0"/>
              <a:t>As the three main countries fighting the Axis powers, what do they have in common?</a:t>
            </a:r>
          </a:p>
          <a:p>
            <a:r>
              <a:rPr lang="en-US" dirty="0"/>
              <a:t>Despite being on the same side of the war, where did disagreement/tension start to show in relation to the war?</a:t>
            </a:r>
          </a:p>
        </p:txBody>
      </p:sp>
    </p:spTree>
    <p:extLst>
      <p:ext uri="{BB962C8B-B14F-4D97-AF65-F5344CB8AC3E}">
        <p14:creationId xmlns:p14="http://schemas.microsoft.com/office/powerpoint/2010/main" val="247445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508"/>
            <a:ext cx="8229600" cy="1143000"/>
          </a:xfrm>
        </p:spPr>
        <p:txBody>
          <a:bodyPr/>
          <a:lstStyle/>
          <a:p>
            <a:r>
              <a:rPr lang="en-US" dirty="0"/>
              <a:t>Things to consider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1018492"/>
            <a:ext cx="8744857" cy="51076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Through Lend-Lease, the US provided $31 billion in aid to Britain and $11 billion to the Soviet Union. </a:t>
            </a:r>
          </a:p>
          <a:p>
            <a:pPr lvl="1"/>
            <a:r>
              <a:rPr lang="en-US" dirty="0"/>
              <a:t>2015 equivalent:  $450 billion and $160 billion</a:t>
            </a:r>
          </a:p>
          <a:p>
            <a:r>
              <a:rPr lang="en-US" dirty="0"/>
              <a:t>US and UK launched propaganda campaigns  to help improve public opinion of the Soviet Union</a:t>
            </a:r>
          </a:p>
          <a:p>
            <a:pPr lvl="1"/>
            <a:r>
              <a:rPr lang="en-US" dirty="0"/>
              <a:t>Uncle Joe</a:t>
            </a:r>
          </a:p>
          <a:p>
            <a:r>
              <a:rPr lang="en-US" dirty="0"/>
              <a:t>Although all three were at war in 1942, the Soviet Union was holding down the only front in continental Europe. </a:t>
            </a:r>
          </a:p>
        </p:txBody>
      </p:sp>
    </p:spTree>
    <p:extLst>
      <p:ext uri="{BB962C8B-B14F-4D97-AF65-F5344CB8AC3E}">
        <p14:creationId xmlns:p14="http://schemas.microsoft.com/office/powerpoint/2010/main" val="303874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E079E-91AE-9145-984D-71656FAD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Atlantic Charter—August 1941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4AFA9E-0D41-0641-8729-9626D2303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1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Roosevelt and Churchill meet at sea of the coast of Newfoundland. </a:t>
            </a:r>
          </a:p>
          <a:p>
            <a:r>
              <a:rPr lang="en-US" dirty="0"/>
              <a:t>Agree to </a:t>
            </a:r>
          </a:p>
          <a:p>
            <a:pPr lvl="1"/>
            <a:r>
              <a:rPr lang="en-US" dirty="0"/>
              <a:t>oppose all postwar territorial changes that violated the wishes of the population concerned</a:t>
            </a:r>
          </a:p>
          <a:p>
            <a:pPr lvl="1"/>
            <a:r>
              <a:rPr lang="en-US" dirty="0"/>
              <a:t>support democratically elected governments in regions emancipated from German rule</a:t>
            </a:r>
          </a:p>
          <a:p>
            <a:pPr lvl="1"/>
            <a:r>
              <a:rPr lang="en-US" dirty="0"/>
              <a:t>Favor creating international peacekeeping organization to supplant League of Nations</a:t>
            </a:r>
          </a:p>
          <a:p>
            <a:r>
              <a:rPr lang="en-US" dirty="0"/>
              <a:t>What would USSR think?</a:t>
            </a:r>
          </a:p>
        </p:txBody>
      </p:sp>
    </p:spTree>
    <p:extLst>
      <p:ext uri="{BB962C8B-B14F-4D97-AF65-F5344CB8AC3E}">
        <p14:creationId xmlns:p14="http://schemas.microsoft.com/office/powerpoint/2010/main" val="41663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B6EB53-4364-5641-98DA-F3E3C2D3C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404" y="174145"/>
            <a:ext cx="2466754" cy="612664"/>
          </a:xfrm>
        </p:spPr>
        <p:txBody>
          <a:bodyPr/>
          <a:lstStyle/>
          <a:p>
            <a:r>
              <a:rPr lang="en-US" dirty="0"/>
              <a:t>Churchill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170FB3-0CEA-3047-9438-204C95AC5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60" y="1005293"/>
            <a:ext cx="2775098" cy="5459301"/>
          </a:xfrm>
        </p:spPr>
        <p:txBody>
          <a:bodyPr/>
          <a:lstStyle/>
          <a:p>
            <a:r>
              <a:rPr lang="en-US" dirty="0"/>
              <a:t>Declining power</a:t>
            </a:r>
          </a:p>
          <a:p>
            <a:r>
              <a:rPr lang="en-US" dirty="0"/>
              <a:t>Fighting longest</a:t>
            </a:r>
          </a:p>
          <a:p>
            <a:r>
              <a:rPr lang="en-US" dirty="0"/>
              <a:t>Balance of power</a:t>
            </a:r>
          </a:p>
          <a:p>
            <a:r>
              <a:rPr lang="en-US" dirty="0"/>
              <a:t>Preserve empire</a:t>
            </a:r>
          </a:p>
          <a:p>
            <a:r>
              <a:rPr lang="en-US" dirty="0"/>
              <a:t>Eliminate German dominance</a:t>
            </a:r>
          </a:p>
          <a:p>
            <a:r>
              <a:rPr lang="en-US" dirty="0"/>
              <a:t>Pragmatic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77546398-1214-E140-8590-0804D69809EB}"/>
              </a:ext>
            </a:extLst>
          </p:cNvPr>
          <p:cNvSpPr txBox="1">
            <a:spLocks/>
          </p:cNvSpPr>
          <p:nvPr/>
        </p:nvSpPr>
        <p:spPr>
          <a:xfrm>
            <a:off x="3140149" y="174145"/>
            <a:ext cx="2782186" cy="6126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Roosevelt (Truman)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DBD16DED-EC1E-924E-A1FC-C026F8A4B179}"/>
              </a:ext>
            </a:extLst>
          </p:cNvPr>
          <p:cNvSpPr txBox="1">
            <a:spLocks/>
          </p:cNvSpPr>
          <p:nvPr/>
        </p:nvSpPr>
        <p:spPr>
          <a:xfrm>
            <a:off x="6677246" y="158012"/>
            <a:ext cx="2466754" cy="6126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Stalin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A028A850-C401-5944-B8D6-585736F30F72}"/>
              </a:ext>
            </a:extLst>
          </p:cNvPr>
          <p:cNvSpPr txBox="1">
            <a:spLocks/>
          </p:cNvSpPr>
          <p:nvPr/>
        </p:nvSpPr>
        <p:spPr>
          <a:xfrm>
            <a:off x="2796363" y="1032391"/>
            <a:ext cx="3200400" cy="545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Smaller losses</a:t>
            </a:r>
          </a:p>
          <a:p>
            <a:r>
              <a:rPr lang="en-US" dirty="0"/>
              <a:t>Primarily in Pacific </a:t>
            </a:r>
          </a:p>
          <a:p>
            <a:r>
              <a:rPr lang="en-US" dirty="0"/>
              <a:t>More ideological goals</a:t>
            </a:r>
          </a:p>
          <a:p>
            <a:r>
              <a:rPr lang="en-US" dirty="0"/>
              <a:t>End to Auth. Regimes blamed for war</a:t>
            </a:r>
          </a:p>
          <a:p>
            <a:r>
              <a:rPr lang="en-US" dirty="0"/>
              <a:t>Keep US/USSR in war against Japan</a:t>
            </a:r>
          </a:p>
          <a:p>
            <a:r>
              <a:rPr lang="en-US" dirty="0"/>
              <a:t>Idealist  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C320AF1B-2F3E-5D49-84FA-2358F98D578E}"/>
              </a:ext>
            </a:extLst>
          </p:cNvPr>
          <p:cNvSpPr txBox="1">
            <a:spLocks/>
          </p:cNvSpPr>
          <p:nvPr/>
        </p:nvSpPr>
        <p:spPr>
          <a:xfrm>
            <a:off x="5996763" y="1032391"/>
            <a:ext cx="2987749" cy="545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B/c of losses deserved comp. in E. Europe (Poland and buffer frontier)</a:t>
            </a:r>
          </a:p>
          <a:p>
            <a:r>
              <a:rPr lang="en-US" dirty="0"/>
              <a:t>Eliminate German dominance</a:t>
            </a:r>
          </a:p>
          <a:p>
            <a:r>
              <a:rPr lang="en-US" dirty="0"/>
              <a:t>Security against antagonistic powers in West</a:t>
            </a:r>
          </a:p>
        </p:txBody>
      </p:sp>
    </p:spTree>
    <p:extLst>
      <p:ext uri="{BB962C8B-B14F-4D97-AF65-F5344CB8AC3E}">
        <p14:creationId xmlns:p14="http://schemas.microsoft.com/office/powerpoint/2010/main" val="73168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508"/>
            <a:ext cx="8229600" cy="1143000"/>
          </a:xfrm>
        </p:spPr>
        <p:txBody>
          <a:bodyPr/>
          <a:lstStyle/>
          <a:p>
            <a:r>
              <a:rPr lang="en-US" dirty="0"/>
              <a:t>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43" y="1018492"/>
            <a:ext cx="8614228" cy="5107671"/>
          </a:xfrm>
        </p:spPr>
        <p:txBody>
          <a:bodyPr>
            <a:normAutofit/>
          </a:bodyPr>
          <a:lstStyle/>
          <a:p>
            <a:r>
              <a:rPr lang="en-US" dirty="0"/>
              <a:t>Casablanca—January 1943</a:t>
            </a:r>
          </a:p>
          <a:p>
            <a:r>
              <a:rPr lang="en-US" dirty="0"/>
              <a:t>Cairo and Teheran—November 1943</a:t>
            </a:r>
          </a:p>
          <a:p>
            <a:r>
              <a:rPr lang="en-US" dirty="0"/>
              <a:t>Yalta—February 1945</a:t>
            </a:r>
          </a:p>
          <a:p>
            <a:r>
              <a:rPr lang="en-US" dirty="0"/>
              <a:t>Potsdam—August 1945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F4AB2-3A6D-D047-A8A5-9E9ED5F4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400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Casablanca—January 1943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105470-A175-244A-9E7B-A641261A0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1" y="818708"/>
            <a:ext cx="8782493" cy="53074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Roosevelt and Churchill</a:t>
            </a:r>
          </a:p>
          <a:p>
            <a:pPr lvl="1"/>
            <a:r>
              <a:rPr lang="en-US" dirty="0"/>
              <a:t>Stalin declined b/c Stalingrad, Free French present but minimal role and not in military planning</a:t>
            </a:r>
          </a:p>
          <a:p>
            <a:r>
              <a:rPr lang="en-US" dirty="0"/>
              <a:t>Objective:  coordinate their policies</a:t>
            </a:r>
          </a:p>
          <a:p>
            <a:pPr lvl="1"/>
            <a:r>
              <a:rPr lang="en-US" dirty="0"/>
              <a:t>Tactical procedure, allocation of resources, diplomacy</a:t>
            </a:r>
          </a:p>
          <a:p>
            <a:r>
              <a:rPr lang="en-US" dirty="0"/>
              <a:t>Advancement of the idea of unconditional surrender to bring about the “destruction of the philosophies in those countries which are based on conquest and subjugation of other people.” –Roosevelt </a:t>
            </a:r>
          </a:p>
          <a:p>
            <a:r>
              <a:rPr lang="en-US" dirty="0"/>
              <a:t>Logical progression of Atlantic Charter</a:t>
            </a:r>
          </a:p>
          <a:p>
            <a:r>
              <a:rPr lang="en-US" dirty="0"/>
              <a:t>Why meet in Casablanca?</a:t>
            </a:r>
          </a:p>
        </p:txBody>
      </p:sp>
    </p:spTree>
    <p:extLst>
      <p:ext uri="{BB962C8B-B14F-4D97-AF65-F5344CB8AC3E}">
        <p14:creationId xmlns:p14="http://schemas.microsoft.com/office/powerpoint/2010/main" val="13674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5AD54-11EA-A845-BC17-2AE92DD8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1934"/>
            <a:ext cx="8229600" cy="1143000"/>
          </a:xfrm>
        </p:spPr>
        <p:txBody>
          <a:bodyPr/>
          <a:lstStyle/>
          <a:p>
            <a:r>
              <a:rPr lang="en-US" dirty="0"/>
              <a:t>Cairo—November 22-26 1943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DC9411-8DBF-0F4F-BE7E-51DECF4C2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53" y="797442"/>
            <a:ext cx="8825024" cy="5328721"/>
          </a:xfrm>
        </p:spPr>
        <p:txBody>
          <a:bodyPr/>
          <a:lstStyle/>
          <a:p>
            <a:r>
              <a:rPr lang="en-US" dirty="0"/>
              <a:t>Churchill, Roosevelt, Jiang </a:t>
            </a:r>
            <a:r>
              <a:rPr lang="en-US" dirty="0" err="1"/>
              <a:t>Jieshi</a:t>
            </a:r>
            <a:r>
              <a:rPr lang="en-US" dirty="0"/>
              <a:t> (Chiang Kai-shek)</a:t>
            </a:r>
          </a:p>
          <a:p>
            <a:r>
              <a:rPr lang="en-US" dirty="0"/>
              <a:t>Objective:  boost sagging Chinese morale with continued financial and military support for the nationalists.  Discuss war with Japan and future of Asia.</a:t>
            </a:r>
          </a:p>
          <a:p>
            <a:r>
              <a:rPr lang="en-US" dirty="0"/>
              <a:t>Four Policemen—idea that there would be a dominant power in each main region that would be responsible for keeping the peace in that area.</a:t>
            </a:r>
          </a:p>
          <a:p>
            <a:pPr lvl="1"/>
            <a:r>
              <a:rPr lang="en-US" dirty="0"/>
              <a:t>China would fill the vacuum after defeat of Japan.</a:t>
            </a:r>
          </a:p>
        </p:txBody>
      </p:sp>
    </p:spTree>
    <p:extLst>
      <p:ext uri="{BB962C8B-B14F-4D97-AF65-F5344CB8AC3E}">
        <p14:creationId xmlns:p14="http://schemas.microsoft.com/office/powerpoint/2010/main" val="33417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B089F-CC06-844D-AA7D-146C8E1E3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53" y="255182"/>
            <a:ext cx="8814391" cy="5870982"/>
          </a:xfrm>
        </p:spPr>
        <p:txBody>
          <a:bodyPr>
            <a:normAutofit fontScale="92500"/>
          </a:bodyPr>
          <a:lstStyle/>
          <a:p>
            <a:r>
              <a:rPr lang="en-US" dirty="0"/>
              <a:t>Roosevelt and Jiang shared ideas about China overseeing decolonization and facilitate the onset of a trusteeship system in Asia.</a:t>
            </a:r>
          </a:p>
          <a:p>
            <a:pPr lvl="1"/>
            <a:r>
              <a:rPr lang="en-US" dirty="0"/>
              <a:t>Roosevelt did not want Indo-China to go back to France. </a:t>
            </a:r>
          </a:p>
          <a:p>
            <a:pPr lvl="1"/>
            <a:r>
              <a:rPr lang="en-US" dirty="0"/>
              <a:t>Not supported by UK and eventually dropped.</a:t>
            </a:r>
          </a:p>
          <a:p>
            <a:r>
              <a:rPr lang="en-US" dirty="0"/>
              <a:t>Cairo Declaration</a:t>
            </a:r>
          </a:p>
          <a:p>
            <a:pPr lvl="1"/>
            <a:r>
              <a:rPr lang="en-US" dirty="0"/>
              <a:t>Continue the war against Japan</a:t>
            </a:r>
          </a:p>
          <a:p>
            <a:pPr lvl="1"/>
            <a:r>
              <a:rPr lang="en-US" dirty="0"/>
              <a:t>Insist upon unconditional surrender</a:t>
            </a:r>
          </a:p>
          <a:p>
            <a:pPr lvl="1"/>
            <a:r>
              <a:rPr lang="en-US" dirty="0"/>
              <a:t>Remove Japan from lands it conquered</a:t>
            </a:r>
          </a:p>
          <a:p>
            <a:pPr lvl="1"/>
            <a:r>
              <a:rPr lang="en-US" dirty="0"/>
              <a:t>Restore Japan to its 1894 frontiers (pre Sino-Japanese war)</a:t>
            </a:r>
          </a:p>
          <a:p>
            <a:pPr lvl="1"/>
            <a:r>
              <a:rPr lang="en-US" dirty="0"/>
              <a:t>Agree to no Allied acquisition of land on mainland Asia or in Pacific Islands</a:t>
            </a:r>
          </a:p>
        </p:txBody>
      </p:sp>
    </p:spTree>
    <p:extLst>
      <p:ext uri="{BB962C8B-B14F-4D97-AF65-F5344CB8AC3E}">
        <p14:creationId xmlns:p14="http://schemas.microsoft.com/office/powerpoint/2010/main" val="23057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519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World War II and the Grand Alliance</vt:lpstr>
      <vt:lpstr>World War II: UK, US, and USSR</vt:lpstr>
      <vt:lpstr>Things to consider . . .</vt:lpstr>
      <vt:lpstr>Atlantic Charter—August 1941</vt:lpstr>
      <vt:lpstr>PowerPoint Presentation</vt:lpstr>
      <vt:lpstr>Conferences</vt:lpstr>
      <vt:lpstr>Casablanca—January 1943</vt:lpstr>
      <vt:lpstr>Cairo—November 22-26 1943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and the Grand Alliance</dc:title>
  <dc:creator>Kelly Peterson</dc:creator>
  <cp:lastModifiedBy>Gregory, Kelly    SHS-Staff</cp:lastModifiedBy>
  <cp:revision>39</cp:revision>
  <dcterms:created xsi:type="dcterms:W3CDTF">2016-11-12T23:51:41Z</dcterms:created>
  <dcterms:modified xsi:type="dcterms:W3CDTF">2018-12-12T22:24:31Z</dcterms:modified>
</cp:coreProperties>
</file>