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1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4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5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6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7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3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0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93A8-AAC6-4C31-A0FD-8159E85CA6C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3C6F-228F-4292-8EF2-755E7885B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6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Guatemala and Cuba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32896"/>
            <a:ext cx="11092543" cy="1325563"/>
          </a:xfrm>
        </p:spPr>
        <p:txBody>
          <a:bodyPr/>
          <a:lstStyle/>
          <a:p>
            <a:r>
              <a:rPr lang="en-US" dirty="0" smtClean="0"/>
              <a:t>The United Fruit Company—a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611086"/>
            <a:ext cx="11092543" cy="4565877"/>
          </a:xfrm>
        </p:spPr>
        <p:txBody>
          <a:bodyPr/>
          <a:lstStyle/>
          <a:p>
            <a:r>
              <a:rPr lang="en-US" dirty="0" smtClean="0"/>
              <a:t>Disparity in Guatemala:</a:t>
            </a:r>
          </a:p>
          <a:p>
            <a:pPr lvl="1"/>
            <a:r>
              <a:rPr lang="en-US" dirty="0" smtClean="0"/>
              <a:t>2% of the predominantly </a:t>
            </a:r>
            <a:r>
              <a:rPr lang="en-US" dirty="0" err="1" smtClean="0"/>
              <a:t>criollo</a:t>
            </a:r>
            <a:r>
              <a:rPr lang="en-US" dirty="0" smtClean="0"/>
              <a:t> landowning elite owned 72% of the land.</a:t>
            </a:r>
          </a:p>
          <a:p>
            <a:pPr lvl="1"/>
            <a:r>
              <a:rPr lang="en-US" dirty="0" smtClean="0"/>
              <a:t>Boston based UFCO owned the rest.</a:t>
            </a:r>
          </a:p>
          <a:p>
            <a:pPr lvl="1"/>
            <a:r>
              <a:rPr lang="en-US" dirty="0" smtClean="0"/>
              <a:t>Majority indigenous landless laborers suffered racial discrimination and were often indebted to plantations.</a:t>
            </a:r>
          </a:p>
          <a:p>
            <a:r>
              <a:rPr lang="en-US" dirty="0" smtClean="0"/>
              <a:t>By the end of WWII:</a:t>
            </a:r>
          </a:p>
          <a:p>
            <a:pPr lvl="1"/>
            <a:r>
              <a:rPr lang="en-US" dirty="0" smtClean="0"/>
              <a:t>UFCO employed 5,000 people and owned 566,000 acres making it the largest landowner and employer in the country.</a:t>
            </a:r>
          </a:p>
          <a:p>
            <a:pPr lvl="1"/>
            <a:r>
              <a:rPr lang="en-US" dirty="0" smtClean="0"/>
              <a:t>UFCO subsidiary, the International Railway of Central America, also employed 5,000 and owned 96% of Guatemala’s track.</a:t>
            </a:r>
          </a:p>
          <a:p>
            <a:pPr lvl="1"/>
            <a:r>
              <a:rPr lang="en-US" dirty="0" smtClean="0"/>
              <a:t>UFCO controlled the docks and merchant fleet.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9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5" y="-229960"/>
            <a:ext cx="11092543" cy="1325563"/>
          </a:xfrm>
        </p:spPr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769257"/>
            <a:ext cx="11092543" cy="54077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1944, a middle class movement led by students and young army officers lead to the overthrown of </a:t>
            </a:r>
            <a:r>
              <a:rPr lang="en-US" dirty="0" err="1" smtClean="0"/>
              <a:t>Ubico</a:t>
            </a:r>
            <a:r>
              <a:rPr lang="en-US" dirty="0" smtClean="0"/>
              <a:t>, the US supported dictator.</a:t>
            </a:r>
          </a:p>
          <a:p>
            <a:r>
              <a:rPr lang="en-US" dirty="0" smtClean="0"/>
              <a:t>Juan Jose Arevalo elected president in free and fair elections.</a:t>
            </a:r>
          </a:p>
          <a:p>
            <a:r>
              <a:rPr lang="en-US" dirty="0" smtClean="0"/>
              <a:t>Arevalo’s goals:</a:t>
            </a:r>
          </a:p>
          <a:p>
            <a:pPr lvl="1"/>
            <a:r>
              <a:rPr lang="en-US" dirty="0" smtClean="0"/>
              <a:t>End disparity</a:t>
            </a:r>
          </a:p>
          <a:p>
            <a:pPr lvl="1"/>
            <a:r>
              <a:rPr lang="en-US" dirty="0" smtClean="0"/>
              <a:t>Provide social services</a:t>
            </a:r>
          </a:p>
          <a:p>
            <a:r>
              <a:rPr lang="en-US" dirty="0" smtClean="0"/>
              <a:t>Law of Forced Rental—uncultivated lands had to be leased to peasants at inexpensive rates.</a:t>
            </a:r>
          </a:p>
          <a:p>
            <a:r>
              <a:rPr lang="en-US" dirty="0" smtClean="0"/>
              <a:t>How does the US respond?</a:t>
            </a:r>
          </a:p>
          <a:p>
            <a:r>
              <a:rPr lang="en-US" dirty="0" smtClean="0"/>
              <a:t>Housing laws and 8% wage increase earned by communist supported labor unions confirm US suspicions of communism.</a:t>
            </a:r>
          </a:p>
          <a:p>
            <a:r>
              <a:rPr lang="en-US" dirty="0" smtClean="0"/>
              <a:t>New literacy program seen as indoctrination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6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0"/>
            <a:ext cx="11136086" cy="1325563"/>
          </a:xfrm>
        </p:spPr>
        <p:txBody>
          <a:bodyPr/>
          <a:lstStyle/>
          <a:p>
            <a:r>
              <a:rPr lang="en-US" dirty="0" smtClean="0"/>
              <a:t>US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494971"/>
            <a:ext cx="11136086" cy="4681992"/>
          </a:xfrm>
        </p:spPr>
        <p:txBody>
          <a:bodyPr/>
          <a:lstStyle/>
          <a:p>
            <a:r>
              <a:rPr lang="en-US" dirty="0" smtClean="0"/>
              <a:t>CIA plans for intervention halted by Truman over concerns by the State Department about violating OAS.</a:t>
            </a:r>
          </a:p>
          <a:p>
            <a:pPr lvl="1"/>
            <a:r>
              <a:rPr lang="en-US" dirty="0" smtClean="0"/>
              <a:t>OAS—Organization of American States was formed in 1948 to promote hemispheric solidarity and equal treatment of all American states, regardless of size or international status.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" y="0"/>
            <a:ext cx="11194143" cy="1325563"/>
          </a:xfrm>
        </p:spPr>
        <p:txBody>
          <a:bodyPr/>
          <a:lstStyle/>
          <a:p>
            <a:r>
              <a:rPr lang="en-US" dirty="0" err="1" smtClean="0"/>
              <a:t>Jacobo</a:t>
            </a:r>
            <a:r>
              <a:rPr lang="en-US" dirty="0" smtClean="0"/>
              <a:t> </a:t>
            </a:r>
            <a:r>
              <a:rPr lang="en-US" dirty="0" err="1" smtClean="0"/>
              <a:t>Arbenz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" y="1088571"/>
            <a:ext cx="11194143" cy="5088392"/>
          </a:xfrm>
        </p:spPr>
        <p:txBody>
          <a:bodyPr/>
          <a:lstStyle/>
          <a:p>
            <a:r>
              <a:rPr lang="en-US" dirty="0" err="1" smtClean="0"/>
              <a:t>Arbenz</a:t>
            </a:r>
            <a:r>
              <a:rPr lang="en-US" dirty="0" smtClean="0"/>
              <a:t> won the 1950 election with 65% of the vote.</a:t>
            </a:r>
          </a:p>
          <a:p>
            <a:r>
              <a:rPr lang="en-US" dirty="0" smtClean="0"/>
              <a:t>Objectives from inaugural speech:</a:t>
            </a:r>
          </a:p>
          <a:p>
            <a:pPr lvl="1"/>
            <a:r>
              <a:rPr lang="en-US" dirty="0" smtClean="0"/>
              <a:t>Economic independence</a:t>
            </a:r>
          </a:p>
          <a:p>
            <a:pPr lvl="1"/>
            <a:r>
              <a:rPr lang="en-US" dirty="0" smtClean="0"/>
              <a:t>Establishment of modern capitalist state</a:t>
            </a:r>
          </a:p>
          <a:p>
            <a:pPr lvl="1"/>
            <a:r>
              <a:rPr lang="en-US" dirty="0" smtClean="0"/>
              <a:t>Increase standard of living </a:t>
            </a:r>
          </a:p>
          <a:p>
            <a:r>
              <a:rPr lang="en-US" dirty="0" smtClean="0"/>
              <a:t>Key=land reform</a:t>
            </a:r>
          </a:p>
          <a:p>
            <a:r>
              <a:rPr lang="en-US" dirty="0" smtClean="0"/>
              <a:t>Decree 900 enacted in June 1952</a:t>
            </a:r>
          </a:p>
          <a:p>
            <a:pPr lvl="1"/>
            <a:r>
              <a:rPr lang="en-US" dirty="0" smtClean="0"/>
              <a:t>Allowed gov. to expropriate uncultivated lands from larger plantations.  Landowners compensated through 25-year bonds with 3% interest on the value of the land determined by taxable work of the land as of May 1952.</a:t>
            </a:r>
          </a:p>
          <a:p>
            <a:pPr lvl="1"/>
            <a:r>
              <a:rPr lang="en-US" dirty="0" smtClean="0"/>
              <a:t>After June 1952, 1.5 million acres were distributed to 100, 000 families; including 1,700 acres owned by </a:t>
            </a:r>
            <a:r>
              <a:rPr lang="en-US" dirty="0" err="1" smtClean="0"/>
              <a:t>Arbenz</a:t>
            </a:r>
            <a:r>
              <a:rPr lang="en-US" dirty="0" smtClean="0"/>
              <a:t>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-128361"/>
            <a:ext cx="11063514" cy="1325563"/>
          </a:xfrm>
        </p:spPr>
        <p:txBody>
          <a:bodyPr/>
          <a:lstStyle/>
          <a:p>
            <a:r>
              <a:rPr lang="en-US" dirty="0" smtClean="0"/>
              <a:t>UFCO and the US Gov.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197202"/>
            <a:ext cx="11223171" cy="4979761"/>
          </a:xfrm>
        </p:spPr>
        <p:txBody>
          <a:bodyPr/>
          <a:lstStyle/>
          <a:p>
            <a:r>
              <a:rPr lang="en-US" dirty="0" smtClean="0"/>
              <a:t>85% of UFCO land was uncultivated so much of the expropriated land was owned by the company. </a:t>
            </a:r>
          </a:p>
          <a:p>
            <a:r>
              <a:rPr lang="en-US" dirty="0" smtClean="0"/>
              <a:t>Based on official tax value of the land, the gov. offered UFCO $627, 572. </a:t>
            </a:r>
          </a:p>
          <a:p>
            <a:r>
              <a:rPr lang="en-US" dirty="0" smtClean="0"/>
              <a:t>But, over the years UFCO had deliberately undervalued it’s land to avoid paying taxes and now complained to the US gov. </a:t>
            </a:r>
          </a:p>
          <a:p>
            <a:r>
              <a:rPr lang="en-US" dirty="0" smtClean="0"/>
              <a:t>US State Department countered for $15, 854, 849.</a:t>
            </a:r>
          </a:p>
          <a:p>
            <a:pPr lvl="1"/>
            <a:r>
              <a:rPr lang="en-US" dirty="0" smtClean="0"/>
              <a:t>UFCO was a US company, but John Foster Dulles worked for the law firm that represented it and Allan Dulles was president of the UFCO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14" y="-171903"/>
            <a:ext cx="11237686" cy="1325563"/>
          </a:xfrm>
        </p:spPr>
        <p:txBody>
          <a:bodyPr/>
          <a:lstStyle/>
          <a:p>
            <a:r>
              <a:rPr lang="en-US" dirty="0" smtClean="0"/>
              <a:t>Domino Theory—Guatemala seen as 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14" y="1153660"/>
            <a:ext cx="11237686" cy="5023303"/>
          </a:xfrm>
        </p:spPr>
        <p:txBody>
          <a:bodyPr/>
          <a:lstStyle/>
          <a:p>
            <a:r>
              <a:rPr lang="en-US" dirty="0" smtClean="0"/>
              <a:t>Despite accusations of communism </a:t>
            </a:r>
            <a:r>
              <a:rPr lang="en-US" dirty="0" err="1" smtClean="0"/>
              <a:t>Arbenz</a:t>
            </a:r>
            <a:r>
              <a:rPr lang="en-US" dirty="0" smtClean="0"/>
              <a:t> continues land reform and refuses to oust 4 communists in a legislature of 56.</a:t>
            </a:r>
          </a:p>
          <a:p>
            <a:r>
              <a:rPr lang="en-US" dirty="0" smtClean="0"/>
              <a:t>US appeals to OAS, hoping for collective action.</a:t>
            </a:r>
          </a:p>
          <a:p>
            <a:r>
              <a:rPr lang="en-US" dirty="0" smtClean="0"/>
              <a:t>Measure passed by no direct OAS intervention and US could not act alone to force policy change.</a:t>
            </a:r>
          </a:p>
          <a:p>
            <a:r>
              <a:rPr lang="en-US" dirty="0" smtClean="0"/>
              <a:t>US resorts to embargos and covert operations.</a:t>
            </a:r>
          </a:p>
          <a:p>
            <a:r>
              <a:rPr lang="en-US" dirty="0" smtClean="0"/>
              <a:t>Refusal to sell military equipment to Guatemala forced a fearful </a:t>
            </a:r>
            <a:r>
              <a:rPr lang="en-US" dirty="0" err="1" smtClean="0"/>
              <a:t>Arbenz</a:t>
            </a:r>
            <a:r>
              <a:rPr lang="en-US" dirty="0" smtClean="0"/>
              <a:t> to approach eastern Europe for military support. </a:t>
            </a:r>
          </a:p>
          <a:p>
            <a:r>
              <a:rPr lang="en-US" dirty="0" smtClean="0"/>
              <a:t>Arms shipment form Czechoslovakia on May 17 1954 gave the US pretext in support of communist claims.</a:t>
            </a:r>
          </a:p>
        </p:txBody>
      </p:sp>
    </p:spTree>
    <p:extLst>
      <p:ext uri="{BB962C8B-B14F-4D97-AF65-F5344CB8AC3E}">
        <p14:creationId xmlns:p14="http://schemas.microsoft.com/office/powerpoint/2010/main" val="420874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3" y="0"/>
            <a:ext cx="11208657" cy="1325563"/>
          </a:xfrm>
        </p:spPr>
        <p:txBody>
          <a:bodyPr/>
          <a:lstStyle/>
          <a:p>
            <a:r>
              <a:rPr lang="en-US" dirty="0" smtClean="0"/>
              <a:t>Overthrowing </a:t>
            </a:r>
            <a:r>
              <a:rPr lang="en-US" dirty="0" err="1" smtClean="0"/>
              <a:t>Arbenz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1325563"/>
            <a:ext cx="11208657" cy="4851400"/>
          </a:xfrm>
        </p:spPr>
        <p:txBody>
          <a:bodyPr/>
          <a:lstStyle/>
          <a:p>
            <a:r>
              <a:rPr lang="en-US" dirty="0" smtClean="0"/>
              <a:t>US assisted exiled Colonel Carlos Castillo </a:t>
            </a:r>
            <a:r>
              <a:rPr lang="en-US" dirty="0" err="1" smtClean="0"/>
              <a:t>Armas</a:t>
            </a:r>
            <a:r>
              <a:rPr lang="en-US" dirty="0" smtClean="0"/>
              <a:t> in leading a group of exiles in an armed insurrection. </a:t>
            </a:r>
          </a:p>
          <a:p>
            <a:r>
              <a:rPr lang="en-US" dirty="0" smtClean="0"/>
              <a:t>June 18 1954 Castillo and an army of 150 crossed from Honduras to Guatemala assisted by CIA operatives. </a:t>
            </a:r>
          </a:p>
          <a:p>
            <a:r>
              <a:rPr lang="en-US" dirty="0" smtClean="0"/>
              <a:t>CIA provided new reports from the jungles that over reported the strength of the opposition to </a:t>
            </a:r>
            <a:r>
              <a:rPr lang="en-US" dirty="0" err="1" smtClean="0"/>
              <a:t>Arbenz</a:t>
            </a:r>
            <a:endParaRPr lang="en-US" dirty="0" smtClean="0"/>
          </a:p>
          <a:p>
            <a:r>
              <a:rPr lang="en-US" dirty="0" smtClean="0"/>
              <a:t>US pilots strafed the capital, creating the image of a city under siege but causing minimal damage.</a:t>
            </a:r>
          </a:p>
          <a:p>
            <a:r>
              <a:rPr lang="en-US" dirty="0" smtClean="0"/>
              <a:t>The army refused to support the government.</a:t>
            </a:r>
          </a:p>
          <a:p>
            <a:r>
              <a:rPr lang="en-US" dirty="0" err="1" smtClean="0"/>
              <a:t>Arbenz</a:t>
            </a:r>
            <a:r>
              <a:rPr lang="en-US" dirty="0" smtClean="0"/>
              <a:t> forced to resign and go in to exile.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2896"/>
            <a:ext cx="11150600" cy="1325563"/>
          </a:xfrm>
        </p:spPr>
        <p:txBody>
          <a:bodyPr/>
          <a:lstStyle/>
          <a:p>
            <a:r>
              <a:rPr lang="en-US" dirty="0" smtClean="0"/>
              <a:t>Guatemala and 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40114"/>
            <a:ext cx="11150600" cy="4536849"/>
          </a:xfrm>
        </p:spPr>
        <p:txBody>
          <a:bodyPr/>
          <a:lstStyle/>
          <a:p>
            <a:r>
              <a:rPr lang="en-US" dirty="0" smtClean="0"/>
              <a:t>Compare and contrast US treatment of Guatemala with US treatment of Cuba.  Why the similarities and differences?</a:t>
            </a:r>
          </a:p>
          <a:p>
            <a:pPr lvl="1"/>
            <a:r>
              <a:rPr lang="en-US" dirty="0" smtClean="0"/>
              <a:t>State Department stance on violating OAS.</a:t>
            </a:r>
          </a:p>
          <a:p>
            <a:pPr lvl="1"/>
            <a:r>
              <a:rPr lang="en-US" dirty="0" smtClean="0"/>
              <a:t>Success of overthrowing </a:t>
            </a:r>
            <a:r>
              <a:rPr lang="en-US" dirty="0" err="1" smtClean="0"/>
              <a:t>Arbenz</a:t>
            </a:r>
            <a:r>
              <a:rPr lang="en-US" dirty="0" smtClean="0"/>
              <a:t> vs failure at the Bay of Pigs.</a:t>
            </a:r>
          </a:p>
          <a:p>
            <a:r>
              <a:rPr lang="en-US" dirty="0" smtClean="0"/>
              <a:t>Eisenhower vs. Kennedy</a:t>
            </a:r>
          </a:p>
          <a:p>
            <a:r>
              <a:rPr lang="en-US" dirty="0" smtClean="0"/>
              <a:t>How does the Cuban Missile Crisis shift superpower relationships?</a:t>
            </a:r>
          </a:p>
          <a:p>
            <a:pPr lvl="1"/>
            <a:r>
              <a:rPr lang="en-US" dirty="0" smtClean="0"/>
              <a:t>US, USSR, and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699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Guatemala and Cuba</vt:lpstr>
      <vt:lpstr>The United Fruit Company—a review</vt:lpstr>
      <vt:lpstr>Leadership</vt:lpstr>
      <vt:lpstr>US Response</vt:lpstr>
      <vt:lpstr>Jacobo Arbenz</vt:lpstr>
      <vt:lpstr>UFCO and the US Gov.</vt:lpstr>
      <vt:lpstr>Domino Theory—Guatemala seen as test case</vt:lpstr>
      <vt:lpstr>Overthrowing Arbenz</vt:lpstr>
      <vt:lpstr>Guatemala and Cuba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Gregory, Kelly    SHS-Staff</dc:creator>
  <cp:lastModifiedBy>Gregory, Kelly    SHS-Staff</cp:lastModifiedBy>
  <cp:revision>10</cp:revision>
  <dcterms:created xsi:type="dcterms:W3CDTF">2019-02-27T15:45:02Z</dcterms:created>
  <dcterms:modified xsi:type="dcterms:W3CDTF">2019-02-27T20:39:51Z</dcterms:modified>
</cp:coreProperties>
</file>