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9" autoAdjust="0"/>
    <p:restoredTop sz="94660"/>
  </p:normalViewPr>
  <p:slideViewPr>
    <p:cSldViewPr snapToGrid="0">
      <p:cViewPr varScale="1">
        <p:scale>
          <a:sx n="71" d="100"/>
          <a:sy n="71" d="100"/>
        </p:scale>
        <p:origin x="72"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1ED728-25D0-4467-824E-2A5A31D6BC92}"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4701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ED728-25D0-4467-824E-2A5A31D6BC92}"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21256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ED728-25D0-4467-824E-2A5A31D6BC92}"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196747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ED728-25D0-4467-824E-2A5A31D6BC92}"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120420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1ED728-25D0-4467-824E-2A5A31D6BC92}"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37349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1ED728-25D0-4467-824E-2A5A31D6BC92}"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916451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1ED728-25D0-4467-824E-2A5A31D6BC92}" type="datetimeFigureOut">
              <a:rPr lang="en-US" smtClean="0"/>
              <a:t>5/1/2018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2940206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ED728-25D0-4467-824E-2A5A31D6BC92}" type="datetimeFigureOut">
              <a:rPr lang="en-US" smtClean="0"/>
              <a:t>5/1/2018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2041455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ED728-25D0-4467-824E-2A5A31D6BC92}" type="datetimeFigureOut">
              <a:rPr lang="en-US" smtClean="0"/>
              <a:t>5/1/2018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85981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1ED728-25D0-4467-824E-2A5A31D6BC92}"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61271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1ED728-25D0-4467-824E-2A5A31D6BC92}"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458B0-F127-499B-9945-91FAA27F4205}" type="slidenum">
              <a:rPr lang="en-US" smtClean="0"/>
              <a:t>‹#›</a:t>
            </a:fld>
            <a:endParaRPr lang="en-US"/>
          </a:p>
        </p:txBody>
      </p:sp>
    </p:spTree>
    <p:extLst>
      <p:ext uri="{BB962C8B-B14F-4D97-AF65-F5344CB8AC3E}">
        <p14:creationId xmlns:p14="http://schemas.microsoft.com/office/powerpoint/2010/main" val="5827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ED728-25D0-4467-824E-2A5A31D6BC92}" type="datetimeFigureOut">
              <a:rPr lang="en-US" smtClean="0"/>
              <a:t>5/1/2018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458B0-F127-499B-9945-91FAA27F4205}" type="slidenum">
              <a:rPr lang="en-US" smtClean="0"/>
              <a:t>‹#›</a:t>
            </a:fld>
            <a:endParaRPr lang="en-US"/>
          </a:p>
        </p:txBody>
      </p:sp>
    </p:spTree>
    <p:extLst>
      <p:ext uri="{BB962C8B-B14F-4D97-AF65-F5344CB8AC3E}">
        <p14:creationId xmlns:p14="http://schemas.microsoft.com/office/powerpoint/2010/main" val="2653268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Apartheid Review Reminders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9391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6377877"/>
              </p:ext>
            </p:extLst>
          </p:nvPr>
        </p:nvGraphicFramePr>
        <p:xfrm>
          <a:off x="182185" y="228598"/>
          <a:ext cx="11829591" cy="4652684"/>
        </p:xfrm>
        <a:graphic>
          <a:graphicData uri="http://schemas.openxmlformats.org/drawingml/2006/table">
            <a:tbl>
              <a:tblPr firstRow="1" firstCol="1" bandRow="1">
                <a:tableStyleId>{5C22544A-7EE6-4342-B048-85BDC9FD1C3A}</a:tableStyleId>
              </a:tblPr>
              <a:tblGrid>
                <a:gridCol w="1936631">
                  <a:extLst>
                    <a:ext uri="{9D8B030D-6E8A-4147-A177-3AD203B41FA5}">
                      <a16:colId xmlns:a16="http://schemas.microsoft.com/office/drawing/2014/main" val="3683178638"/>
                    </a:ext>
                  </a:extLst>
                </a:gridCol>
                <a:gridCol w="9892960">
                  <a:extLst>
                    <a:ext uri="{9D8B030D-6E8A-4147-A177-3AD203B41FA5}">
                      <a16:colId xmlns:a16="http://schemas.microsoft.com/office/drawing/2014/main" val="3349396461"/>
                    </a:ext>
                  </a:extLst>
                </a:gridCol>
              </a:tblGrid>
              <a:tr h="357955">
                <a:tc>
                  <a:txBody>
                    <a:bodyPr/>
                    <a:lstStyle/>
                    <a:p>
                      <a:pPr marL="0" marR="0" algn="l">
                        <a:lnSpc>
                          <a:spcPct val="115000"/>
                        </a:lnSpc>
                        <a:spcBef>
                          <a:spcPts val="0"/>
                        </a:spcBef>
                        <a:spcAft>
                          <a:spcPts val="1000"/>
                        </a:spcAft>
                      </a:pPr>
                      <a:r>
                        <a:rPr lang="en-US" sz="1800" dirty="0">
                          <a:effectLst/>
                        </a:rPr>
                        <a:t>Case studies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6137" marR="258218" marT="16137" marB="16137"/>
                </a:tc>
                <a:tc>
                  <a:txBody>
                    <a:bodyPr/>
                    <a:lstStyle/>
                    <a:p>
                      <a:pPr marL="0" marR="0" algn="l">
                        <a:lnSpc>
                          <a:spcPct val="115000"/>
                        </a:lnSpc>
                        <a:spcBef>
                          <a:spcPts val="0"/>
                        </a:spcBef>
                        <a:spcAft>
                          <a:spcPts val="1000"/>
                        </a:spcAft>
                      </a:pPr>
                      <a:r>
                        <a:rPr lang="en-US" sz="1800">
                          <a:effectLst/>
                        </a:rPr>
                        <a:t>Material for detailed study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6137" marR="258218" marT="16137" marB="16137"/>
                </a:tc>
                <a:extLst>
                  <a:ext uri="{0D108BD9-81ED-4DB2-BD59-A6C34878D82A}">
                    <a16:rowId xmlns:a16="http://schemas.microsoft.com/office/drawing/2014/main" val="2397451974"/>
                  </a:ext>
                </a:extLst>
              </a:tr>
              <a:tr h="4294729">
                <a:tc>
                  <a:txBody>
                    <a:bodyPr/>
                    <a:lstStyle/>
                    <a:p>
                      <a:pPr marL="0" marR="0" algn="l">
                        <a:lnSpc>
                          <a:spcPct val="115000"/>
                        </a:lnSpc>
                        <a:spcBef>
                          <a:spcPts val="0"/>
                        </a:spcBef>
                        <a:spcAft>
                          <a:spcPts val="1000"/>
                        </a:spcAft>
                      </a:pPr>
                      <a:r>
                        <a:rPr lang="en-US" sz="1800" dirty="0">
                          <a:effectLst/>
                        </a:rPr>
                        <a:t>Case study 1: </a:t>
                      </a:r>
                      <a:br>
                        <a:rPr lang="en-US" sz="1800" dirty="0">
                          <a:effectLst/>
                        </a:rPr>
                      </a:br>
                      <a:r>
                        <a:rPr lang="en-US" sz="1800" dirty="0">
                          <a:effectLst/>
                        </a:rPr>
                        <a:t>Civil rights movement in the United States </a:t>
                      </a:r>
                      <a:br>
                        <a:rPr lang="en-US" sz="1800" dirty="0">
                          <a:effectLst/>
                        </a:rPr>
                      </a:br>
                      <a:r>
                        <a:rPr lang="en-US" sz="1800" dirty="0">
                          <a:effectLst/>
                        </a:rPr>
                        <a:t>(1954–1965)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6137" marR="16137" marT="16137" marB="16137"/>
                </a:tc>
                <a:tc>
                  <a:txBody>
                    <a:bodyPr/>
                    <a:lstStyle/>
                    <a:p>
                      <a:pPr marL="0" marR="0" algn="l">
                        <a:lnSpc>
                          <a:spcPct val="115000"/>
                        </a:lnSpc>
                        <a:spcBef>
                          <a:spcPts val="0"/>
                        </a:spcBef>
                        <a:spcAft>
                          <a:spcPts val="0"/>
                        </a:spcAft>
                      </a:pPr>
                      <a:r>
                        <a:rPr lang="en-US" sz="1800" dirty="0">
                          <a:effectLst/>
                        </a:rPr>
                        <a:t>Nature and characteristics of discrimination</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Racism and violence against African Americans; the Ku Klux Klan; disenfranchisement</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Segregation and education; Brown versus Board of Education decision (1954); Little Rock (1957)</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Economic and social discrimination; legacy of the Jim Crow laws; impact on individuals</a:t>
                      </a:r>
                    </a:p>
                    <a:p>
                      <a:pPr marL="0" marR="0" algn="l">
                        <a:lnSpc>
                          <a:spcPct val="115000"/>
                        </a:lnSpc>
                        <a:spcBef>
                          <a:spcPts val="0"/>
                        </a:spcBef>
                        <a:spcAft>
                          <a:spcPts val="0"/>
                        </a:spcAft>
                      </a:pPr>
                      <a:r>
                        <a:rPr lang="en-US" sz="1800" dirty="0">
                          <a:effectLst/>
                        </a:rPr>
                        <a:t>Protests and action</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Non-violent protests; Montgomery bus boycott (1955–1956); Freedom Rides (1961); Freedom Summer (1964</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Legislative changes: Civil Rights Act (1964); Voting Rights Act (1965)</a:t>
                      </a:r>
                    </a:p>
                    <a:p>
                      <a:pPr marL="0" marR="0" algn="l">
                        <a:lnSpc>
                          <a:spcPct val="115000"/>
                        </a:lnSpc>
                        <a:spcBef>
                          <a:spcPts val="0"/>
                        </a:spcBef>
                        <a:spcAft>
                          <a:spcPts val="0"/>
                        </a:spcAft>
                      </a:pPr>
                      <a:r>
                        <a:rPr lang="en-US" sz="1800" dirty="0">
                          <a:effectLst/>
                        </a:rPr>
                        <a:t>The role and significance of key actors/groups</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Key actors: Martin Luther King Jr; Malcolm X; Lyndon B Johnson</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Key groups: National Association for the Advancement of Colored People (NAACP); Southern Christian Leadership Conference (SCLC) and Student Non-violent Coordinating Committee (SNCC); the Nation of Islam (Black Muslims)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6137" marR="16137" marT="16137" marB="16137"/>
                </a:tc>
                <a:extLst>
                  <a:ext uri="{0D108BD9-81ED-4DB2-BD59-A6C34878D82A}">
                    <a16:rowId xmlns:a16="http://schemas.microsoft.com/office/drawing/2014/main" val="602795034"/>
                  </a:ext>
                </a:extLst>
              </a:tr>
            </a:tbl>
          </a:graphicData>
        </a:graphic>
      </p:graphicFrame>
    </p:spTree>
    <p:extLst>
      <p:ext uri="{BB962C8B-B14F-4D97-AF65-F5344CB8AC3E}">
        <p14:creationId xmlns:p14="http://schemas.microsoft.com/office/powerpoint/2010/main" val="3195300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004595"/>
              </p:ext>
            </p:extLst>
          </p:nvPr>
        </p:nvGraphicFramePr>
        <p:xfrm>
          <a:off x="249420" y="186857"/>
          <a:ext cx="11724085" cy="4627189"/>
        </p:xfrm>
        <a:graphic>
          <a:graphicData uri="http://schemas.openxmlformats.org/drawingml/2006/table">
            <a:tbl>
              <a:tblPr firstRow="1" firstCol="1" bandRow="1">
                <a:tableStyleId>{5C22544A-7EE6-4342-B048-85BDC9FD1C3A}</a:tableStyleId>
              </a:tblPr>
              <a:tblGrid>
                <a:gridCol w="1919359">
                  <a:extLst>
                    <a:ext uri="{9D8B030D-6E8A-4147-A177-3AD203B41FA5}">
                      <a16:colId xmlns:a16="http://schemas.microsoft.com/office/drawing/2014/main" val="3683178638"/>
                    </a:ext>
                  </a:extLst>
                </a:gridCol>
                <a:gridCol w="9804726">
                  <a:extLst>
                    <a:ext uri="{9D8B030D-6E8A-4147-A177-3AD203B41FA5}">
                      <a16:colId xmlns:a16="http://schemas.microsoft.com/office/drawing/2014/main" val="3349396461"/>
                    </a:ext>
                  </a:extLst>
                </a:gridCol>
              </a:tblGrid>
              <a:tr h="357932">
                <a:tc>
                  <a:txBody>
                    <a:bodyPr/>
                    <a:lstStyle/>
                    <a:p>
                      <a:pPr marL="0" marR="0" algn="l">
                        <a:lnSpc>
                          <a:spcPct val="115000"/>
                        </a:lnSpc>
                        <a:spcBef>
                          <a:spcPts val="0"/>
                        </a:spcBef>
                        <a:spcAft>
                          <a:spcPts val="1000"/>
                        </a:spcAft>
                      </a:pPr>
                      <a:r>
                        <a:rPr lang="en-US" sz="1800">
                          <a:effectLst/>
                        </a:rPr>
                        <a:t>Case studies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5994" marR="255915" marT="15994" marB="15994"/>
                </a:tc>
                <a:tc>
                  <a:txBody>
                    <a:bodyPr/>
                    <a:lstStyle/>
                    <a:p>
                      <a:pPr marL="0" marR="0" algn="l">
                        <a:lnSpc>
                          <a:spcPct val="115000"/>
                        </a:lnSpc>
                        <a:spcBef>
                          <a:spcPts val="0"/>
                        </a:spcBef>
                        <a:spcAft>
                          <a:spcPts val="1000"/>
                        </a:spcAft>
                      </a:pPr>
                      <a:r>
                        <a:rPr lang="en-US" sz="1800">
                          <a:effectLst/>
                        </a:rPr>
                        <a:t>Material for detailed study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5994" marR="255915" marT="15994" marB="15994"/>
                </a:tc>
                <a:extLst>
                  <a:ext uri="{0D108BD9-81ED-4DB2-BD59-A6C34878D82A}">
                    <a16:rowId xmlns:a16="http://schemas.microsoft.com/office/drawing/2014/main" val="2397451974"/>
                  </a:ext>
                </a:extLst>
              </a:tr>
              <a:tr h="4269257">
                <a:tc>
                  <a:txBody>
                    <a:bodyPr/>
                    <a:lstStyle/>
                    <a:p>
                      <a:pPr marL="0" marR="0" algn="l">
                        <a:lnSpc>
                          <a:spcPct val="115000"/>
                        </a:lnSpc>
                        <a:spcBef>
                          <a:spcPts val="0"/>
                        </a:spcBef>
                        <a:spcAft>
                          <a:spcPts val="0"/>
                        </a:spcAft>
                      </a:pPr>
                      <a:r>
                        <a:rPr lang="en-US" sz="1800" dirty="0">
                          <a:effectLst/>
                        </a:rPr>
                        <a:t>Case study 2: Apartheid South Africa (1948–1964)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5994" marR="15994" marT="15994" marB="15994"/>
                </a:tc>
                <a:tc>
                  <a:txBody>
                    <a:bodyPr/>
                    <a:lstStyle/>
                    <a:p>
                      <a:pPr marL="0" marR="0" algn="l">
                        <a:lnSpc>
                          <a:spcPct val="115000"/>
                        </a:lnSpc>
                        <a:spcBef>
                          <a:spcPts val="0"/>
                        </a:spcBef>
                        <a:spcAft>
                          <a:spcPts val="0"/>
                        </a:spcAft>
                      </a:pPr>
                      <a:r>
                        <a:rPr lang="en-US" sz="1800" dirty="0">
                          <a:effectLst/>
                        </a:rPr>
                        <a:t>Nature and characteristics of discrimination</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“Petty Apartheid” and “Grand Apartheid” legislation</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Division and “classification”; segregation of populations and amenities; creation of townships/forced removals; segregation of education; Bantustan system; impact on individuals</a:t>
                      </a:r>
                    </a:p>
                    <a:p>
                      <a:pPr marL="0" marR="0" algn="l">
                        <a:lnSpc>
                          <a:spcPct val="115000"/>
                        </a:lnSpc>
                        <a:spcBef>
                          <a:spcPts val="0"/>
                        </a:spcBef>
                        <a:spcAft>
                          <a:spcPts val="0"/>
                        </a:spcAft>
                      </a:pPr>
                      <a:r>
                        <a:rPr lang="en-US" sz="1800" dirty="0">
                          <a:effectLst/>
                        </a:rPr>
                        <a:t>Protests and action</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Non-violent protests: bus boycotts; defiance campaign, Freedom Charter</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Increasing violence: the Sharpeville massacre (1960) and the decision to adopt the armed struggle</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Official response: the </a:t>
                      </a:r>
                      <a:r>
                        <a:rPr lang="en-US" sz="1800" dirty="0" err="1">
                          <a:effectLst/>
                        </a:rPr>
                        <a:t>Rivonia</a:t>
                      </a:r>
                      <a:r>
                        <a:rPr lang="en-US" sz="1800" dirty="0">
                          <a:effectLst/>
                        </a:rPr>
                        <a:t> trial (1963–1964) and the imprisonment of the ANC leadership</a:t>
                      </a:r>
                    </a:p>
                    <a:p>
                      <a:pPr marL="0" marR="0" algn="l">
                        <a:lnSpc>
                          <a:spcPct val="115000"/>
                        </a:lnSpc>
                        <a:spcBef>
                          <a:spcPts val="0"/>
                        </a:spcBef>
                        <a:spcAft>
                          <a:spcPts val="0"/>
                        </a:spcAft>
                      </a:pPr>
                      <a:r>
                        <a:rPr lang="en-US" sz="1800" dirty="0">
                          <a:effectLst/>
                        </a:rPr>
                        <a:t>The role and significance of key actors/groups</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Key individuals: Nelson Mandela; Albert Luthuli</a:t>
                      </a:r>
                    </a:p>
                    <a:p>
                      <a:pPr marL="342900" marR="0" lvl="0" indent="-342900" algn="l">
                        <a:lnSpc>
                          <a:spcPct val="115000"/>
                        </a:lnSpc>
                        <a:spcBef>
                          <a:spcPts val="0"/>
                        </a:spcBef>
                        <a:spcAft>
                          <a:spcPts val="0"/>
                        </a:spcAft>
                        <a:buSzPts val="1000"/>
                        <a:buFont typeface="Symbol" panose="05050102010706020507" pitchFamily="18" charset="2"/>
                        <a:buChar char=""/>
                        <a:tabLst>
                          <a:tab pos="457200" algn="l"/>
                        </a:tabLst>
                      </a:pPr>
                      <a:r>
                        <a:rPr lang="en-US" sz="1800" dirty="0">
                          <a:effectLst/>
                        </a:rPr>
                        <a:t>Key groups: the African National Congress (ANC); the South African Communist Party (SACP) and the MK (</a:t>
                      </a:r>
                      <a:r>
                        <a:rPr lang="en-US" sz="1800" dirty="0" err="1">
                          <a:effectLst/>
                        </a:rPr>
                        <a:t>Umkhonto</a:t>
                      </a:r>
                      <a:r>
                        <a:rPr lang="en-US" sz="1800" dirty="0">
                          <a:effectLst/>
                        </a:rPr>
                        <a:t> we </a:t>
                      </a:r>
                      <a:r>
                        <a:rPr lang="en-US" sz="1800" dirty="0" err="1">
                          <a:effectLst/>
                        </a:rPr>
                        <a:t>Sizwe</a:t>
                      </a:r>
                      <a:r>
                        <a:rPr lang="en-US" sz="1800" dirty="0">
                          <a:effectLst/>
                        </a:rPr>
                        <a:t>—“Spear of the Nation”)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5994" marR="15994" marT="15994" marB="15994"/>
                </a:tc>
                <a:extLst>
                  <a:ext uri="{0D108BD9-81ED-4DB2-BD59-A6C34878D82A}">
                    <a16:rowId xmlns:a16="http://schemas.microsoft.com/office/drawing/2014/main" val="1374618290"/>
                  </a:ext>
                </a:extLst>
              </a:tr>
            </a:tbl>
          </a:graphicData>
        </a:graphic>
      </p:graphicFrame>
    </p:spTree>
    <p:extLst>
      <p:ext uri="{BB962C8B-B14F-4D97-AF65-F5344CB8AC3E}">
        <p14:creationId xmlns:p14="http://schemas.microsoft.com/office/powerpoint/2010/main" val="2591368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859" y="15501"/>
            <a:ext cx="10936941" cy="1325563"/>
          </a:xfrm>
        </p:spPr>
        <p:txBody>
          <a:bodyPr/>
          <a:lstStyle/>
          <a:p>
            <a:endParaRPr lang="en-US" dirty="0"/>
          </a:p>
        </p:txBody>
      </p:sp>
      <p:sp>
        <p:nvSpPr>
          <p:cNvPr id="3" name="Content Placeholder 2"/>
          <p:cNvSpPr>
            <a:spLocks noGrp="1"/>
          </p:cNvSpPr>
          <p:nvPr>
            <p:ph idx="1"/>
          </p:nvPr>
        </p:nvSpPr>
        <p:spPr>
          <a:xfrm>
            <a:off x="416859" y="981636"/>
            <a:ext cx="10936941" cy="5195328"/>
          </a:xfrm>
        </p:spPr>
        <p:txBody>
          <a:bodyPr>
            <a:normAutofit/>
          </a:bodyPr>
          <a:lstStyle/>
          <a:p>
            <a:r>
              <a:rPr lang="en-US" dirty="0" smtClean="0"/>
              <a:t>1948—Nationalist Party wins election and starts passing laws that build the foundations of the apartheid system.</a:t>
            </a:r>
          </a:p>
          <a:p>
            <a:pPr lvl="1"/>
            <a:r>
              <a:rPr lang="en-US" dirty="0" smtClean="0"/>
              <a:t>This system is much more ideological than its segregationist predecessor </a:t>
            </a:r>
          </a:p>
          <a:p>
            <a:r>
              <a:rPr lang="en-US" dirty="0" smtClean="0"/>
              <a:t>Stage 1:  Petty apartheid </a:t>
            </a:r>
          </a:p>
          <a:p>
            <a:pPr lvl="1"/>
            <a:r>
              <a:rPr lang="en-US" dirty="0" smtClean="0"/>
              <a:t>Ensure the complete domination, economic and political, of White over Black</a:t>
            </a:r>
          </a:p>
          <a:p>
            <a:pPr lvl="1"/>
            <a:r>
              <a:rPr lang="en-US" dirty="0" smtClean="0"/>
              <a:t>Most legislation set up during this period</a:t>
            </a:r>
          </a:p>
          <a:p>
            <a:r>
              <a:rPr lang="en-US" dirty="0" smtClean="0"/>
              <a:t>Stage 2: Grand apartheid</a:t>
            </a:r>
          </a:p>
          <a:p>
            <a:pPr lvl="1"/>
            <a:r>
              <a:rPr lang="en-US" dirty="0" smtClean="0"/>
              <a:t>Initiated by HF Verwoerd in 1958-59</a:t>
            </a:r>
          </a:p>
          <a:p>
            <a:pPr lvl="1"/>
            <a:r>
              <a:rPr lang="en-US" dirty="0" smtClean="0"/>
              <a:t>Main objective was the complete territorial segregation of South Africa, leading ultimately to full independence of each part. </a:t>
            </a:r>
          </a:p>
          <a:p>
            <a:pPr lvl="1"/>
            <a:r>
              <a:rPr lang="en-US" dirty="0" smtClean="0"/>
              <a:t>Argued moral legitimacy based on Africans being allowed to achieve full independence.</a:t>
            </a:r>
            <a:endParaRPr lang="en-US" dirty="0"/>
          </a:p>
        </p:txBody>
      </p:sp>
    </p:spTree>
    <p:extLst>
      <p:ext uri="{BB962C8B-B14F-4D97-AF65-F5344CB8AC3E}">
        <p14:creationId xmlns:p14="http://schemas.microsoft.com/office/powerpoint/2010/main" val="255210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624" y="363071"/>
            <a:ext cx="11004176" cy="5813892"/>
          </a:xfrm>
        </p:spPr>
        <p:txBody>
          <a:bodyPr>
            <a:normAutofit fontScale="92500" lnSpcReduction="10000"/>
          </a:bodyPr>
          <a:lstStyle/>
          <a:p>
            <a:r>
              <a:rPr lang="en-US" dirty="0" smtClean="0"/>
              <a:t>Nature and characteristics of discrimination in the apartheid system.</a:t>
            </a:r>
          </a:p>
          <a:p>
            <a:pPr lvl="1"/>
            <a:r>
              <a:rPr lang="en-US" dirty="0" smtClean="0"/>
              <a:t>Discuss the two stages</a:t>
            </a:r>
          </a:p>
          <a:p>
            <a:pPr lvl="1"/>
            <a:r>
              <a:rPr lang="en-US" dirty="0" smtClean="0"/>
              <a:t>Population Registration Act 1950</a:t>
            </a:r>
          </a:p>
          <a:p>
            <a:pPr lvl="1"/>
            <a:r>
              <a:rPr lang="en-US" dirty="0" smtClean="0"/>
              <a:t>Mixed Marriages Act 1949</a:t>
            </a:r>
          </a:p>
          <a:p>
            <a:pPr lvl="1"/>
            <a:r>
              <a:rPr lang="en-US" dirty="0" smtClean="0"/>
              <a:t>Immorality Act 1950</a:t>
            </a:r>
          </a:p>
          <a:p>
            <a:pPr lvl="1"/>
            <a:r>
              <a:rPr lang="en-US" dirty="0" smtClean="0"/>
              <a:t>Reservation of Separate Amenities Act 1953</a:t>
            </a:r>
          </a:p>
          <a:p>
            <a:pPr lvl="2"/>
            <a:r>
              <a:rPr lang="en-US" dirty="0" smtClean="0"/>
              <a:t>Group areas Act 1950</a:t>
            </a:r>
          </a:p>
          <a:p>
            <a:pPr lvl="1"/>
            <a:r>
              <a:rPr lang="en-US" dirty="0" smtClean="0"/>
              <a:t>Pass Laws Act 1952</a:t>
            </a:r>
          </a:p>
          <a:p>
            <a:r>
              <a:rPr lang="en-US" dirty="0" smtClean="0"/>
              <a:t>Group Areas Act (1950)</a:t>
            </a:r>
          </a:p>
          <a:p>
            <a:pPr lvl="1"/>
            <a:r>
              <a:rPr lang="en-US" dirty="0" smtClean="0"/>
              <a:t>Natives Resettlement Act (1954)</a:t>
            </a:r>
          </a:p>
          <a:p>
            <a:pPr lvl="1"/>
            <a:r>
              <a:rPr lang="en-US" dirty="0" smtClean="0"/>
              <a:t>Group Areas Development Act (1955)</a:t>
            </a:r>
          </a:p>
          <a:p>
            <a:r>
              <a:rPr lang="en-US" dirty="0" smtClean="0"/>
              <a:t>Bantu Education Act (1953)</a:t>
            </a:r>
          </a:p>
          <a:p>
            <a:pPr lvl="1"/>
            <a:r>
              <a:rPr lang="en-US" dirty="0" smtClean="0"/>
              <a:t>Extension of University Education Act (1959)</a:t>
            </a:r>
          </a:p>
          <a:p>
            <a:r>
              <a:rPr lang="en-US" dirty="0" smtClean="0"/>
              <a:t>Bantustan System</a:t>
            </a:r>
          </a:p>
          <a:p>
            <a:pPr lvl="1"/>
            <a:r>
              <a:rPr lang="en-US" dirty="0" smtClean="0"/>
              <a:t>Bantu Authorities Act (1951)</a:t>
            </a:r>
          </a:p>
          <a:p>
            <a:pPr lvl="1"/>
            <a:r>
              <a:rPr lang="en-US" dirty="0" smtClean="0"/>
              <a:t>Promotion of Bantu Self Government Act (1959)</a:t>
            </a:r>
          </a:p>
        </p:txBody>
      </p:sp>
    </p:spTree>
    <p:extLst>
      <p:ext uri="{BB962C8B-B14F-4D97-AF65-F5344CB8AC3E}">
        <p14:creationId xmlns:p14="http://schemas.microsoft.com/office/powerpoint/2010/main" val="119278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635" y="0"/>
            <a:ext cx="10515600" cy="1325563"/>
          </a:xfrm>
        </p:spPr>
        <p:txBody>
          <a:bodyPr/>
          <a:lstStyle/>
          <a:p>
            <a:r>
              <a:rPr lang="en-US" dirty="0" smtClean="0"/>
              <a:t>Defiance Campaign 1952</a:t>
            </a:r>
            <a:endParaRPr lang="en-US" dirty="0"/>
          </a:p>
        </p:txBody>
      </p:sp>
      <p:sp>
        <p:nvSpPr>
          <p:cNvPr id="3" name="Content Placeholder 2"/>
          <p:cNvSpPr>
            <a:spLocks noGrp="1"/>
          </p:cNvSpPr>
          <p:nvPr>
            <p:ph idx="1"/>
          </p:nvPr>
        </p:nvSpPr>
        <p:spPr>
          <a:xfrm>
            <a:off x="219635" y="1116106"/>
            <a:ext cx="11134165" cy="5060857"/>
          </a:xfrm>
        </p:spPr>
        <p:txBody>
          <a:bodyPr/>
          <a:lstStyle/>
          <a:p>
            <a:r>
              <a:rPr lang="en-US" dirty="0" smtClean="0"/>
              <a:t>Designed to apply pressure on the government and force it to repeal apartheid legislation and negotiate with the ANC</a:t>
            </a:r>
          </a:p>
          <a:p>
            <a:r>
              <a:rPr lang="en-US" dirty="0" smtClean="0"/>
              <a:t>Methods:</a:t>
            </a:r>
          </a:p>
          <a:p>
            <a:pPr lvl="1"/>
            <a:r>
              <a:rPr lang="en-US" dirty="0" smtClean="0"/>
              <a:t>Defiance of apartheid laws through non-violent acts of civil disobedience.</a:t>
            </a:r>
          </a:p>
          <a:p>
            <a:pPr lvl="1"/>
            <a:r>
              <a:rPr lang="en-US" dirty="0" smtClean="0"/>
              <a:t>Police would have no choice but to arrest thousands bringing global attention.</a:t>
            </a:r>
          </a:p>
          <a:p>
            <a:pPr lvl="1"/>
            <a:r>
              <a:rPr lang="en-US" dirty="0" smtClean="0"/>
              <a:t>Prisons would filled to the breaking point.</a:t>
            </a:r>
          </a:p>
          <a:p>
            <a:pPr lvl="1"/>
            <a:r>
              <a:rPr lang="en-US" dirty="0" smtClean="0"/>
              <a:t>Other racial groups would be involved.</a:t>
            </a:r>
          </a:p>
          <a:p>
            <a:r>
              <a:rPr lang="en-US" dirty="0" smtClean="0"/>
              <a:t>Was the Defiance Campaign a success?  (pages 54-55)</a:t>
            </a:r>
          </a:p>
          <a:p>
            <a:r>
              <a:rPr lang="en-US" dirty="0" smtClean="0"/>
              <a:t>Why were the bus boycotts more successful?</a:t>
            </a:r>
          </a:p>
          <a:p>
            <a:r>
              <a:rPr lang="en-US" dirty="0" smtClean="0"/>
              <a:t>Remember:  The system has been built legally and in many ways will require the support of the white community to change legislation. </a:t>
            </a:r>
          </a:p>
        </p:txBody>
      </p:sp>
    </p:spTree>
    <p:extLst>
      <p:ext uri="{BB962C8B-B14F-4D97-AF65-F5344CB8AC3E}">
        <p14:creationId xmlns:p14="http://schemas.microsoft.com/office/powerpoint/2010/main" val="35265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1" y="163420"/>
            <a:ext cx="10515600" cy="1325563"/>
          </a:xfrm>
        </p:spPr>
        <p:txBody>
          <a:bodyPr/>
          <a:lstStyle/>
          <a:p>
            <a:r>
              <a:rPr lang="en-US" dirty="0" smtClean="0"/>
              <a:t>Sharpeville Massacre and the MK</a:t>
            </a:r>
            <a:endParaRPr lang="en-US" dirty="0"/>
          </a:p>
        </p:txBody>
      </p:sp>
      <p:sp>
        <p:nvSpPr>
          <p:cNvPr id="3" name="Content Placeholder 2"/>
          <p:cNvSpPr>
            <a:spLocks noGrp="1"/>
          </p:cNvSpPr>
          <p:nvPr>
            <p:ph idx="1"/>
          </p:nvPr>
        </p:nvSpPr>
        <p:spPr>
          <a:xfrm>
            <a:off x="286871" y="1317812"/>
            <a:ext cx="11066929" cy="4859151"/>
          </a:xfrm>
        </p:spPr>
        <p:txBody>
          <a:bodyPr/>
          <a:lstStyle/>
          <a:p>
            <a:r>
              <a:rPr lang="en-US" dirty="0" smtClean="0"/>
              <a:t>March 21 1960</a:t>
            </a:r>
          </a:p>
          <a:p>
            <a:r>
              <a:rPr lang="en-US" dirty="0" smtClean="0"/>
              <a:t>An anti-pass protest organized by the PAC (Pan Africanist Congress)</a:t>
            </a:r>
          </a:p>
          <a:p>
            <a:r>
              <a:rPr lang="en-US" dirty="0" smtClean="0"/>
              <a:t>5000 people congregated outside the Sharpeville police station without their passes.  The sequence of events is unclear but at some point police opened fire on the unarmed demonstrators killing 69.</a:t>
            </a:r>
          </a:p>
          <a:p>
            <a:r>
              <a:rPr lang="en-US" dirty="0" smtClean="0"/>
              <a:t>Thousands of ANC and PAC leaders were arrested.</a:t>
            </a:r>
          </a:p>
          <a:p>
            <a:r>
              <a:rPr lang="en-US" dirty="0" smtClean="0"/>
              <a:t>Political gatherings were outlawed.</a:t>
            </a:r>
          </a:p>
          <a:p>
            <a:r>
              <a:rPr lang="en-US" dirty="0" smtClean="0"/>
              <a:t>April 8 1960—Unlawful Organizations Act</a:t>
            </a:r>
          </a:p>
          <a:p>
            <a:r>
              <a:rPr lang="en-US" dirty="0" smtClean="0"/>
              <a:t>ANC and PAC officially banned.</a:t>
            </a:r>
          </a:p>
          <a:p>
            <a:r>
              <a:rPr lang="en-US" dirty="0" smtClean="0"/>
              <a:t>By the end of 1961 the MK had been formed.</a:t>
            </a:r>
            <a:endParaRPr lang="en-US" dirty="0"/>
          </a:p>
        </p:txBody>
      </p:sp>
    </p:spTree>
    <p:extLst>
      <p:ext uri="{BB962C8B-B14F-4D97-AF65-F5344CB8AC3E}">
        <p14:creationId xmlns:p14="http://schemas.microsoft.com/office/powerpoint/2010/main" val="214926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764" y="176866"/>
            <a:ext cx="10515600" cy="1325563"/>
          </a:xfrm>
        </p:spPr>
        <p:txBody>
          <a:bodyPr/>
          <a:lstStyle/>
          <a:p>
            <a:r>
              <a:rPr lang="en-US" dirty="0" err="1" smtClean="0"/>
              <a:t>Rivonia</a:t>
            </a:r>
            <a:r>
              <a:rPr lang="en-US" dirty="0" smtClean="0"/>
              <a:t> Trial 1963-1964</a:t>
            </a:r>
            <a:endParaRPr lang="en-US" dirty="0"/>
          </a:p>
        </p:txBody>
      </p:sp>
      <p:sp>
        <p:nvSpPr>
          <p:cNvPr id="3" name="Content Placeholder 2"/>
          <p:cNvSpPr>
            <a:spLocks noGrp="1"/>
          </p:cNvSpPr>
          <p:nvPr>
            <p:ph idx="1"/>
          </p:nvPr>
        </p:nvSpPr>
        <p:spPr>
          <a:xfrm>
            <a:off x="313764" y="1385047"/>
            <a:ext cx="11040036" cy="4791916"/>
          </a:xfrm>
        </p:spPr>
        <p:txBody>
          <a:bodyPr>
            <a:normAutofit lnSpcReduction="10000"/>
          </a:bodyPr>
          <a:lstStyle/>
          <a:p>
            <a:r>
              <a:rPr lang="en-US" dirty="0" smtClean="0"/>
              <a:t>Mandela has been arrested in August 1962.</a:t>
            </a:r>
          </a:p>
          <a:p>
            <a:r>
              <a:rPr lang="en-US" dirty="0" smtClean="0"/>
              <a:t>The safe house, </a:t>
            </a:r>
            <a:r>
              <a:rPr lang="en-US" dirty="0" err="1" smtClean="0"/>
              <a:t>Liliesleaf</a:t>
            </a:r>
            <a:r>
              <a:rPr lang="en-US" dirty="0" smtClean="0"/>
              <a:t> Farm, for the leadership of the ANC, SACP, and MK was raided in July 1963.</a:t>
            </a:r>
          </a:p>
          <a:p>
            <a:r>
              <a:rPr lang="en-US" dirty="0" smtClean="0"/>
              <a:t>Leaders of the MK were arrested in possession of a document that showed a detailed plan for a revolutionary guerilla war. </a:t>
            </a:r>
          </a:p>
          <a:p>
            <a:r>
              <a:rPr lang="en-US" dirty="0" smtClean="0"/>
              <a:t>Eleven defendants including Mandela were put on trial for treason. </a:t>
            </a:r>
          </a:p>
          <a:p>
            <a:pPr lvl="1"/>
            <a:r>
              <a:rPr lang="en-US" dirty="0" smtClean="0"/>
              <a:t>Main law charged under was the Sabotage Act of 1962</a:t>
            </a:r>
          </a:p>
          <a:p>
            <a:r>
              <a:rPr lang="en-US" dirty="0" smtClean="0"/>
              <a:t>Admitted sabotage but denied that it has put any lives in danger.  Strategy was to politicize the trial by arguing moral legitimacy conducted on behalf of the people for freedom and democracy. </a:t>
            </a:r>
          </a:p>
          <a:p>
            <a:r>
              <a:rPr lang="en-US" dirty="0" smtClean="0"/>
              <a:t>All found guilty and sentenced to life in prison.</a:t>
            </a:r>
          </a:p>
        </p:txBody>
      </p:sp>
    </p:spTree>
    <p:extLst>
      <p:ext uri="{BB962C8B-B14F-4D97-AF65-F5344CB8AC3E}">
        <p14:creationId xmlns:p14="http://schemas.microsoft.com/office/powerpoint/2010/main" val="352948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and people to review</a:t>
            </a:r>
            <a:endParaRPr lang="en-US" dirty="0"/>
          </a:p>
        </p:txBody>
      </p:sp>
      <p:sp>
        <p:nvSpPr>
          <p:cNvPr id="3" name="Content Placeholder 2"/>
          <p:cNvSpPr>
            <a:spLocks noGrp="1"/>
          </p:cNvSpPr>
          <p:nvPr>
            <p:ph idx="1"/>
          </p:nvPr>
        </p:nvSpPr>
        <p:spPr/>
        <p:txBody>
          <a:bodyPr/>
          <a:lstStyle/>
          <a:p>
            <a:r>
              <a:rPr lang="en-US" dirty="0" smtClean="0"/>
              <a:t>ANC</a:t>
            </a:r>
          </a:p>
          <a:p>
            <a:r>
              <a:rPr lang="en-US" dirty="0" smtClean="0"/>
              <a:t>SACP</a:t>
            </a:r>
          </a:p>
          <a:p>
            <a:r>
              <a:rPr lang="en-US" dirty="0" smtClean="0"/>
              <a:t>MK</a:t>
            </a:r>
          </a:p>
          <a:p>
            <a:r>
              <a:rPr lang="en-US" dirty="0" smtClean="0"/>
              <a:t>Luthuli</a:t>
            </a:r>
          </a:p>
          <a:p>
            <a:r>
              <a:rPr lang="en-US" dirty="0" smtClean="0"/>
              <a:t>Mandela</a:t>
            </a:r>
          </a:p>
          <a:p>
            <a:endParaRPr lang="en-US" dirty="0"/>
          </a:p>
        </p:txBody>
      </p:sp>
    </p:spTree>
    <p:extLst>
      <p:ext uri="{BB962C8B-B14F-4D97-AF65-F5344CB8AC3E}">
        <p14:creationId xmlns:p14="http://schemas.microsoft.com/office/powerpoint/2010/main" val="1888028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686</Words>
  <Application>Microsoft Office PowerPoint</Application>
  <PresentationFormat>Widescreen</PresentationFormat>
  <Paragraphs>85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Apartheid Review Reminders</vt:lpstr>
      <vt:lpstr>PowerPoint Presentation</vt:lpstr>
      <vt:lpstr>PowerPoint Presentation</vt:lpstr>
      <vt:lpstr>PowerPoint Presentation</vt:lpstr>
      <vt:lpstr>PowerPoint Presentation</vt:lpstr>
      <vt:lpstr>Defiance Campaign 1952</vt:lpstr>
      <vt:lpstr>Sharpeville Massacre and the MK</vt:lpstr>
      <vt:lpstr>Rivonia Trial 1963-1964</vt:lpstr>
      <vt:lpstr>Groups and people to review</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Kelly    SHS-Staff</dc:creator>
  <cp:lastModifiedBy>Gregory, Kelly    SHS-Staff</cp:lastModifiedBy>
  <cp:revision>5</cp:revision>
  <dcterms:created xsi:type="dcterms:W3CDTF">2018-05-01T14:59:43Z</dcterms:created>
  <dcterms:modified xsi:type="dcterms:W3CDTF">2018-05-01T15:36:56Z</dcterms:modified>
</cp:coreProperties>
</file>