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3C9F-BA2B-054A-8F0A-F421125C5D8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5EE8-06E6-6541-836F-2998B9ADB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4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3C9F-BA2B-054A-8F0A-F421125C5D8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5EE8-06E6-6541-836F-2998B9ADB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2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3C9F-BA2B-054A-8F0A-F421125C5D8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5EE8-06E6-6541-836F-2998B9ADB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2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3C9F-BA2B-054A-8F0A-F421125C5D8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5EE8-06E6-6541-836F-2998B9ADB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3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3C9F-BA2B-054A-8F0A-F421125C5D8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5EE8-06E6-6541-836F-2998B9ADB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0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3C9F-BA2B-054A-8F0A-F421125C5D8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5EE8-06E6-6541-836F-2998B9ADB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3C9F-BA2B-054A-8F0A-F421125C5D8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5EE8-06E6-6541-836F-2998B9ADB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3C9F-BA2B-054A-8F0A-F421125C5D8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5EE8-06E6-6541-836F-2998B9ADB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1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3C9F-BA2B-054A-8F0A-F421125C5D8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5EE8-06E6-6541-836F-2998B9ADB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4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3C9F-BA2B-054A-8F0A-F421125C5D8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5EE8-06E6-6541-836F-2998B9ADB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3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3C9F-BA2B-054A-8F0A-F421125C5D8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5EE8-06E6-6541-836F-2998B9ADB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7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F3C9F-BA2B-054A-8F0A-F421125C5D8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5EE8-06E6-6541-836F-2998B9ADB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1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Paper 1: the logistics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85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0450"/>
            <a:ext cx="7886700" cy="442952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key </a:t>
            </a:r>
            <a:r>
              <a:rPr lang="en-US" dirty="0" smtClean="0"/>
              <a:t>= this </a:t>
            </a:r>
            <a:r>
              <a:rPr lang="en-US" dirty="0" smtClean="0"/>
              <a:t>is an essay—don’t just list material from the sources, analysis is required.</a:t>
            </a:r>
          </a:p>
          <a:p>
            <a:r>
              <a:rPr lang="en-US" dirty="0" smtClean="0"/>
              <a:t>Synthesize the sources with your own knowledge</a:t>
            </a:r>
          </a:p>
          <a:p>
            <a:pPr lvl="1"/>
            <a:r>
              <a:rPr lang="en-US" dirty="0" smtClean="0"/>
              <a:t>This is supported by the information given in Source. . .</a:t>
            </a:r>
          </a:p>
          <a:p>
            <a:pPr lvl="1"/>
            <a:r>
              <a:rPr lang="en-US" dirty="0" smtClean="0"/>
              <a:t>Source A suggests that . . .and this is supported by the fact that . . .</a:t>
            </a:r>
          </a:p>
          <a:p>
            <a:pPr marL="0" indent="0">
              <a:buNone/>
            </a:pPr>
            <a:r>
              <a:rPr lang="en-US" dirty="0" smtClean="0"/>
              <a:t>**You need to make sure you have enough time to answer this question as it is worth the most—9 points.</a:t>
            </a:r>
          </a:p>
        </p:txBody>
      </p:sp>
    </p:spTree>
    <p:extLst>
      <p:ext uri="{BB962C8B-B14F-4D97-AF65-F5344CB8AC3E}">
        <p14:creationId xmlns:p14="http://schemas.microsoft.com/office/powerpoint/2010/main" val="243432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4508"/>
            <a:ext cx="8229600" cy="1143000"/>
          </a:xfrm>
        </p:spPr>
        <p:txBody>
          <a:bodyPr/>
          <a:lstStyle/>
          <a:p>
            <a:r>
              <a:rPr lang="en-US" dirty="0" smtClean="0"/>
              <a:t>What is Paper 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99" y="889000"/>
            <a:ext cx="8871857" cy="5237163"/>
          </a:xfrm>
        </p:spPr>
        <p:txBody>
          <a:bodyPr/>
          <a:lstStyle/>
          <a:p>
            <a:r>
              <a:rPr lang="en-US" sz="4000" dirty="0" smtClean="0"/>
              <a:t>4 sources</a:t>
            </a:r>
          </a:p>
          <a:p>
            <a:r>
              <a:rPr lang="en-US" sz="4000" dirty="0" smtClean="0"/>
              <a:t>4 questions</a:t>
            </a:r>
          </a:p>
          <a:p>
            <a:r>
              <a:rPr lang="en-US" sz="4000" dirty="0" smtClean="0"/>
              <a:t>1 hour (plus 5 minutes of reading time)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5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8937"/>
            <a:ext cx="8229600" cy="1143000"/>
          </a:xfrm>
        </p:spPr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29" y="964064"/>
            <a:ext cx="8799285" cy="5162100"/>
          </a:xfrm>
        </p:spPr>
        <p:txBody>
          <a:bodyPr/>
          <a:lstStyle/>
          <a:p>
            <a:r>
              <a:rPr lang="en-US" dirty="0" smtClean="0"/>
              <a:t>Both primary and secondary sources.</a:t>
            </a:r>
          </a:p>
          <a:p>
            <a:r>
              <a:rPr lang="en-US" dirty="0" smtClean="0"/>
              <a:t>Length of each may vary but total length should not exceed 750 words. </a:t>
            </a:r>
          </a:p>
          <a:p>
            <a:r>
              <a:rPr lang="en-US" dirty="0" smtClean="0"/>
              <a:t>One of the four sources will be a visual rather than text-based source</a:t>
            </a:r>
          </a:p>
          <a:p>
            <a:pPr lvl="1"/>
            <a:r>
              <a:rPr lang="en-US" dirty="0" smtClean="0"/>
              <a:t>Photograph, cartoon, table of stats, graph, or map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9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parts that will assess your historical comprehension of the sources.  </a:t>
            </a:r>
          </a:p>
          <a:p>
            <a:r>
              <a:rPr lang="en-US" dirty="0" smtClean="0"/>
              <a:t>You do not need to give your own detailed knowledge in your response, however your contextual understanding will help you understand the content and message. </a:t>
            </a:r>
          </a:p>
          <a:p>
            <a:r>
              <a:rPr lang="en-US" dirty="0" smtClean="0"/>
              <a:t>The only question that asks you to explain the content and meaning.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17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0794"/>
            <a:ext cx="8229600" cy="1143000"/>
          </a:xfrm>
        </p:spPr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71" y="982206"/>
            <a:ext cx="8744858" cy="5143957"/>
          </a:xfrm>
        </p:spPr>
        <p:txBody>
          <a:bodyPr/>
          <a:lstStyle/>
          <a:p>
            <a:r>
              <a:rPr lang="en-US" dirty="0" smtClean="0"/>
              <a:t>Part a—3 marks</a:t>
            </a:r>
          </a:p>
          <a:p>
            <a:pPr lvl="1"/>
            <a:r>
              <a:rPr lang="en-US" dirty="0" smtClean="0"/>
              <a:t>Make at least three separate points</a:t>
            </a:r>
          </a:p>
          <a:p>
            <a:pPr lvl="1"/>
            <a:r>
              <a:rPr lang="en-US" dirty="0" smtClean="0"/>
              <a:t>Do not repeat the same point</a:t>
            </a:r>
          </a:p>
          <a:p>
            <a:pPr lvl="1"/>
            <a:r>
              <a:rPr lang="en-US" dirty="0" smtClean="0"/>
              <a:t>Do not overly rely on quotes—make your point and then briefly quote two or three words of the source in support. </a:t>
            </a:r>
          </a:p>
          <a:p>
            <a:r>
              <a:rPr lang="en-US" dirty="0" smtClean="0"/>
              <a:t>Part b—2 marks</a:t>
            </a:r>
          </a:p>
          <a:p>
            <a:pPr lvl="1"/>
            <a:r>
              <a:rPr lang="en-US" dirty="0" smtClean="0"/>
              <a:t>Make two clear points</a:t>
            </a:r>
          </a:p>
          <a:p>
            <a:pPr lvl="1"/>
            <a:r>
              <a:rPr lang="en-US" dirty="0" smtClean="0"/>
              <a:t>For each point, refer specifically to the content of the source to provide evidence for your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5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8937"/>
            <a:ext cx="8229600" cy="1143000"/>
          </a:xfrm>
        </p:spPr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4064"/>
            <a:ext cx="8523514" cy="5162100"/>
          </a:xfrm>
        </p:spPr>
        <p:txBody>
          <a:bodyPr/>
          <a:lstStyle/>
          <a:p>
            <a:r>
              <a:rPr lang="en-US" dirty="0" smtClean="0"/>
              <a:t>4 marks</a:t>
            </a:r>
          </a:p>
          <a:p>
            <a:r>
              <a:rPr lang="en-US" dirty="0" smtClean="0"/>
              <a:t>OPCVL </a:t>
            </a:r>
            <a:r>
              <a:rPr lang="en-US" dirty="0" smtClean="0">
                <a:sym typeface="Wingdings"/>
              </a:rPr>
              <a:t></a:t>
            </a: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Organization options:</a:t>
            </a:r>
          </a:p>
          <a:p>
            <a:r>
              <a:rPr lang="en-US" dirty="0" smtClean="0">
                <a:sym typeface="Wingdings"/>
              </a:rPr>
              <a:t>Set </a:t>
            </a:r>
            <a:r>
              <a:rPr lang="en-US" dirty="0" smtClean="0">
                <a:sym typeface="Wingdings"/>
              </a:rPr>
              <a:t>up in two paragraphs—one on limitations and one on </a:t>
            </a:r>
            <a:r>
              <a:rPr lang="en-US" dirty="0" smtClean="0">
                <a:sym typeface="Wingdings"/>
              </a:rPr>
              <a:t>value</a:t>
            </a:r>
          </a:p>
          <a:p>
            <a:r>
              <a:rPr lang="en-US" dirty="0" smtClean="0">
                <a:sym typeface="Wingdings"/>
              </a:rPr>
              <a:t>Set up in three paragraphs—one for O, P, and C</a:t>
            </a: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07031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Question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9242"/>
            <a:ext cx="8229600" cy="5126922"/>
          </a:xfrm>
        </p:spPr>
        <p:txBody>
          <a:bodyPr/>
          <a:lstStyle/>
          <a:p>
            <a:pPr lvl="1"/>
            <a:r>
              <a:rPr lang="en-US" dirty="0" smtClean="0"/>
              <a:t>6 </a:t>
            </a:r>
            <a:r>
              <a:rPr lang="en-US" dirty="0"/>
              <a:t>marks</a:t>
            </a:r>
          </a:p>
          <a:p>
            <a:pPr lvl="1"/>
            <a:r>
              <a:rPr lang="en-US" dirty="0"/>
              <a:t>Compare and contrast two sources</a:t>
            </a:r>
          </a:p>
          <a:p>
            <a:pPr lvl="1"/>
            <a:r>
              <a:rPr lang="en-US" dirty="0"/>
              <a:t>Make at least six points—be as balanced as possible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keys</a:t>
            </a:r>
          </a:p>
          <a:p>
            <a:pPr lvl="2"/>
            <a:r>
              <a:rPr lang="en-US" dirty="0" smtClean="0"/>
              <a:t>focus </a:t>
            </a:r>
            <a:r>
              <a:rPr lang="en-US" dirty="0"/>
              <a:t>on how the sources are different not why they are </a:t>
            </a:r>
            <a:r>
              <a:rPr lang="en-US" dirty="0" smtClean="0"/>
              <a:t>different</a:t>
            </a:r>
          </a:p>
          <a:p>
            <a:pPr lvl="2"/>
            <a:r>
              <a:rPr lang="en-US" dirty="0" smtClean="0"/>
              <a:t>Mention both sources in each sentence—they are looking for ‘linkage’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03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9 </a:t>
            </a:r>
            <a:r>
              <a:rPr lang="en-US" dirty="0"/>
              <a:t>marks</a:t>
            </a:r>
          </a:p>
          <a:p>
            <a:pPr lvl="1"/>
            <a:r>
              <a:rPr lang="en-US" dirty="0"/>
              <a:t>Mini-essay</a:t>
            </a:r>
          </a:p>
          <a:p>
            <a:pPr lvl="1"/>
            <a:r>
              <a:rPr lang="en-US" dirty="0"/>
              <a:t>Requires you to synthesize material from the sources </a:t>
            </a:r>
            <a:r>
              <a:rPr lang="en-US" b="1" dirty="0"/>
              <a:t>with </a:t>
            </a:r>
            <a:r>
              <a:rPr lang="en-US" dirty="0"/>
              <a:t>your own knowledge.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833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311085"/>
            <a:ext cx="8750300" cy="517888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Plan for 25 minutes</a:t>
            </a:r>
          </a:p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Brief—sentence or two</a:t>
            </a:r>
          </a:p>
          <a:p>
            <a:pPr lvl="1"/>
            <a:r>
              <a:rPr lang="en-US" dirty="0" smtClean="0"/>
              <a:t>This should be your thesis</a:t>
            </a:r>
          </a:p>
          <a:p>
            <a:r>
              <a:rPr lang="en-US" dirty="0" smtClean="0"/>
              <a:t>Body</a:t>
            </a:r>
          </a:p>
          <a:p>
            <a:pPr lvl="1"/>
            <a:r>
              <a:rPr lang="en-US" dirty="0" smtClean="0"/>
              <a:t>Use BTS</a:t>
            </a:r>
          </a:p>
          <a:p>
            <a:pPr lvl="1"/>
            <a:r>
              <a:rPr lang="en-US" dirty="0" smtClean="0"/>
              <a:t>Use ALL sources</a:t>
            </a:r>
          </a:p>
          <a:p>
            <a:pPr lvl="1"/>
            <a:r>
              <a:rPr lang="en-US" dirty="0" smtClean="0"/>
              <a:t>Refer to sources directly as Source A, Source B, and so on</a:t>
            </a:r>
          </a:p>
          <a:p>
            <a:pPr lvl="1"/>
            <a:r>
              <a:rPr lang="en-US" dirty="0" smtClean="0"/>
              <a:t>Use brief quotes</a:t>
            </a:r>
          </a:p>
          <a:p>
            <a:pPr lvl="1"/>
            <a:r>
              <a:rPr lang="en-US" dirty="0" smtClean="0"/>
              <a:t>Include your own detailed knowledge—integrate this in to other paragraphs</a:t>
            </a:r>
          </a:p>
          <a:p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Brief sentence which should answer the question and line up with your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0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419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Paper 1: the logistics</vt:lpstr>
      <vt:lpstr>What is Paper 1?</vt:lpstr>
      <vt:lpstr>Sources</vt:lpstr>
      <vt:lpstr>Questions 1</vt:lpstr>
      <vt:lpstr>Question 1</vt:lpstr>
      <vt:lpstr>Question 2</vt:lpstr>
      <vt:lpstr>Question 3</vt:lpstr>
      <vt:lpstr>Question 4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1: the logistics</dc:title>
  <dc:creator>Kelly Peterson</dc:creator>
  <cp:lastModifiedBy>Gregory, Kelly    SHS-Staff</cp:lastModifiedBy>
  <cp:revision>5</cp:revision>
  <dcterms:created xsi:type="dcterms:W3CDTF">2017-01-31T03:56:53Z</dcterms:created>
  <dcterms:modified xsi:type="dcterms:W3CDTF">2018-09-21T15:25:52Z</dcterms:modified>
</cp:coreProperties>
</file>